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6" r:id="rId2"/>
    <p:sldId id="297" r:id="rId3"/>
    <p:sldId id="384" r:id="rId4"/>
    <p:sldId id="388" r:id="rId5"/>
    <p:sldId id="393" r:id="rId6"/>
    <p:sldId id="383" r:id="rId7"/>
    <p:sldId id="328" r:id="rId8"/>
    <p:sldId id="394" r:id="rId9"/>
    <p:sldId id="29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yacheslav\Desktop\&#1051;&#1041;_11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863625348421405E-2"/>
          <c:y val="3.1040554028339558E-2"/>
          <c:w val="0.9053030444251009"/>
          <c:h val="0.84835560911355767"/>
        </c:manualLayout>
      </c:layout>
      <c:scatterChart>
        <c:scatterStyle val="line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circle"/>
            <c:size val="7"/>
            <c:spPr>
              <a:solidFill>
                <a:schemeClr val="lt1"/>
              </a:soli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Лист1!$B$2:$B$12</c:f>
              <c:numCache>
                <c:formatCode>General</c:formatCode>
                <c:ptCount val="11"/>
                <c:pt idx="0">
                  <c:v>0</c:v>
                </c:pt>
                <c:pt idx="1">
                  <c:v>2.0000013533528325</c:v>
                </c:pt>
                <c:pt idx="2">
                  <c:v>5</c:v>
                </c:pt>
                <c:pt idx="3">
                  <c:v>18.00009</c:v>
                </c:pt>
                <c:pt idx="4">
                  <c:v>30</c:v>
                </c:pt>
                <c:pt idx="5">
                  <c:v>50.001847264024732</c:v>
                </c:pt>
                <c:pt idx="6">
                  <c:v>80</c:v>
                </c:pt>
                <c:pt idx="7">
                  <c:v>98.026753093516234</c:v>
                </c:pt>
                <c:pt idx="8">
                  <c:v>150</c:v>
                </c:pt>
                <c:pt idx="9">
                  <c:v>162.32677732272913</c:v>
                </c:pt>
                <c:pt idx="10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DB-4EEF-8BD7-3549D16760DD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Лист1!$D$2:$D$5</c:f>
              <c:numCache>
                <c:formatCode>General</c:formatCode>
                <c:ptCount val="4"/>
                <c:pt idx="0">
                  <c:v>0</c:v>
                </c:pt>
                <c:pt idx="1">
                  <c:v>6</c:v>
                </c:pt>
                <c:pt idx="2">
                  <c:v>6</c:v>
                </c:pt>
                <c:pt idx="3">
                  <c:v>0</c:v>
                </c:pt>
              </c:numCache>
            </c:numRef>
          </c:xVal>
          <c:yVal>
            <c:numRef>
              <c:f>Лист1!$E$2:$E$5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80</c:v>
                </c:pt>
                <c:pt idx="3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DB-4EEF-8BD7-3549D16760DD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Лист1!$D$7:$D$10</c:f>
              <c:numCache>
                <c:formatCode>General</c:formatCode>
                <c:ptCount val="4"/>
                <c:pt idx="0">
                  <c:v>0</c:v>
                </c:pt>
                <c:pt idx="1">
                  <c:v>7</c:v>
                </c:pt>
                <c:pt idx="2">
                  <c:v>7</c:v>
                </c:pt>
                <c:pt idx="3">
                  <c:v>0</c:v>
                </c:pt>
              </c:numCache>
            </c:numRef>
          </c:xVal>
          <c:yVal>
            <c:numRef>
              <c:f>Лист1!$E$7:$E$10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98.026753093516234</c:v>
                </c:pt>
                <c:pt idx="3">
                  <c:v>98.026753093516234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DB-4EEF-8BD7-3549D16760DD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Лист1!$D$12:$D$15</c:f>
              <c:numCache>
                <c:formatCode>General</c:formatCode>
                <c:ptCount val="4"/>
                <c:pt idx="0">
                  <c:v>0</c:v>
                </c:pt>
                <c:pt idx="1">
                  <c:v>8</c:v>
                </c:pt>
                <c:pt idx="2">
                  <c:v>8</c:v>
                </c:pt>
                <c:pt idx="3">
                  <c:v>0</c:v>
                </c:pt>
              </c:numCache>
            </c:numRef>
          </c:xVal>
          <c:yVal>
            <c:numRef>
              <c:f>Лист1!$E$12:$E$15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150</c:v>
                </c:pt>
                <c:pt idx="3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DB-4EEF-8BD7-3549D16760DD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Лист1!$D$17:$D$20</c:f>
              <c:numCache>
                <c:formatCode>General</c:formatCode>
                <c:ptCount val="4"/>
                <c:pt idx="0">
                  <c:v>0</c:v>
                </c:pt>
                <c:pt idx="1">
                  <c:v>9</c:v>
                </c:pt>
                <c:pt idx="2">
                  <c:v>9</c:v>
                </c:pt>
                <c:pt idx="3">
                  <c:v>0</c:v>
                </c:pt>
              </c:numCache>
            </c:numRef>
          </c:xVal>
          <c:yVal>
            <c:numRef>
              <c:f>Лист1!$E$17:$E$20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162.32677732272913</c:v>
                </c:pt>
                <c:pt idx="3">
                  <c:v>162.32677732272913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ADB-4EEF-8BD7-3549D16760DD}"/>
            </c:ext>
          </c:extLst>
        </c:ser>
        <c:ser>
          <c:idx val="5"/>
          <c:order val="5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Лист1!$D$22:$D$25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</c:numCache>
            </c:numRef>
          </c:xVal>
          <c:yVal>
            <c:numRef>
              <c:f>Лист1!$E$22:$E$25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180</c:v>
                </c:pt>
                <c:pt idx="3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ADB-4EEF-8BD7-3549D16760DD}"/>
            </c:ext>
          </c:extLst>
        </c:ser>
        <c:ser>
          <c:idx val="6"/>
          <c:order val="6"/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Лист1!$G$2:$G$5</c:f>
              <c:numCache>
                <c:formatCode>General</c:formatCode>
                <c:ptCount val="4"/>
                <c:pt idx="0">
                  <c:v>0</c:v>
                </c:pt>
                <c:pt idx="1">
                  <c:v>7.5</c:v>
                </c:pt>
                <c:pt idx="2">
                  <c:v>7.5</c:v>
                </c:pt>
                <c:pt idx="3">
                  <c:v>0</c:v>
                </c:pt>
              </c:numCache>
            </c:numRef>
          </c:xVal>
          <c:yVal>
            <c:numRef>
              <c:f>Лист1!$H$2:$H$5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124</c:v>
                </c:pt>
                <c:pt idx="3">
                  <c:v>124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ADB-4EEF-8BD7-3549D1676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775480"/>
        <c:axId val="295771168"/>
      </c:scatterChart>
      <c:valAx>
        <c:axId val="295775480"/>
        <c:scaling>
          <c:orientation val="minMax"/>
          <c:max val="11"/>
          <c:min val="5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5771168"/>
        <c:crosses val="autoZero"/>
        <c:crossBetween val="midCat"/>
      </c:valAx>
      <c:valAx>
        <c:axId val="295771168"/>
        <c:scaling>
          <c:orientation val="minMax"/>
          <c:max val="190"/>
          <c:min val="5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5775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к.т.н..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Интерполяция экспериментальных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ЗАДАЧА ИНТЕРПОЛЯЦИИ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2EE2-34CE-4C9F-8584-1DBAF8186A5B}"/>
              </a:ext>
            </a:extLst>
          </p:cNvPr>
          <p:cNvSpPr txBox="1"/>
          <p:nvPr/>
        </p:nvSpPr>
        <p:spPr>
          <a:xfrm>
            <a:off x="293563" y="5598414"/>
            <a:ext cx="11297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Задача интерполирования заключается в том, чтобы построить такую интерполирующую функцию, которая бы проходила через все узлы интерполирования.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7CE66478-EB06-4208-B9F7-48E097DCE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0308"/>
              </p:ext>
            </p:extLst>
          </p:nvPr>
        </p:nvGraphicFramePr>
        <p:xfrm>
          <a:off x="2718954" y="1100943"/>
          <a:ext cx="6095999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80875518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55564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3849077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33036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6685242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900853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12477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3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4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5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  <a:r>
                        <a:rPr lang="en-US" sz="2800" baseline="-25000" dirty="0"/>
                        <a:t>6</a:t>
                      </a:r>
                      <a:endParaRPr lang="ru-RU" sz="28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08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Y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1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2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3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4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5</a:t>
                      </a:r>
                      <a:endParaRPr lang="ru-RU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</a:t>
                      </a:r>
                      <a:r>
                        <a:rPr lang="en-US" sz="2800" baseline="-25000" dirty="0"/>
                        <a:t>6</a:t>
                      </a:r>
                      <a:endParaRPr lang="ru-RU" sz="2800" b="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45968"/>
                  </a:ext>
                </a:extLst>
              </a:tr>
            </a:tbl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3AD24B02-B9D7-436B-8F2A-D01E01634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335905"/>
              </p:ext>
            </p:extLst>
          </p:nvPr>
        </p:nvGraphicFramePr>
        <p:xfrm>
          <a:off x="293563" y="2171443"/>
          <a:ext cx="6218569" cy="3495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22A7DA-5DC8-48D2-AAFD-F904AFDADC41}"/>
              </a:ext>
            </a:extLst>
          </p:cNvPr>
          <p:cNvSpPr txBox="1"/>
          <p:nvPr/>
        </p:nvSpPr>
        <p:spPr>
          <a:xfrm>
            <a:off x="5718132" y="2505670"/>
            <a:ext cx="587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x</a:t>
            </a:r>
            <a:r>
              <a:rPr lang="en-US" sz="2400" b="1" baseline="-25000" dirty="0"/>
              <a:t>1</a:t>
            </a:r>
            <a:r>
              <a:rPr lang="en-US" sz="2400" b="1" dirty="0"/>
              <a:t>-x</a:t>
            </a:r>
            <a:r>
              <a:rPr lang="en-US" sz="2400" b="1" baseline="-25000" dirty="0"/>
              <a:t>6</a:t>
            </a:r>
            <a:r>
              <a:rPr lang="en-US" sz="2400" dirty="0"/>
              <a:t> – </a:t>
            </a:r>
            <a:r>
              <a:rPr lang="ru-RU" sz="2400" dirty="0"/>
              <a:t>узлы интерполирования;</a:t>
            </a:r>
          </a:p>
          <a:p>
            <a:pPr algn="just"/>
            <a:endParaRPr lang="ru-RU" sz="2400" dirty="0"/>
          </a:p>
          <a:p>
            <a:r>
              <a:rPr lang="en-US" sz="2400" b="1" dirty="0"/>
              <a:t>x</a:t>
            </a:r>
            <a:r>
              <a:rPr lang="en-US" sz="2400" dirty="0"/>
              <a:t> – </a:t>
            </a:r>
            <a:r>
              <a:rPr lang="ru-RU" sz="2400" dirty="0"/>
              <a:t>текущая точка для интерполирования.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A2FAD-2F15-425A-9A13-628C144FAF6C}"/>
              </a:ext>
            </a:extLst>
          </p:cNvPr>
          <p:cNvSpPr txBox="1"/>
          <p:nvPr/>
        </p:nvSpPr>
        <p:spPr>
          <a:xfrm>
            <a:off x="6036817" y="52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73E00-948D-4E18-AAB5-964118CDE75E}"/>
              </a:ext>
            </a:extLst>
          </p:cNvPr>
          <p:cNvSpPr txBox="1"/>
          <p:nvPr/>
        </p:nvSpPr>
        <p:spPr>
          <a:xfrm>
            <a:off x="417855" y="209419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19277-8EB9-4525-8434-38C5C1BB317B}"/>
              </a:ext>
            </a:extLst>
          </p:cNvPr>
          <p:cNvSpPr txBox="1"/>
          <p:nvPr/>
        </p:nvSpPr>
        <p:spPr>
          <a:xfrm>
            <a:off x="596337" y="5254675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49370-2D87-45A0-A0B8-40F28FB0348B}"/>
              </a:ext>
            </a:extLst>
          </p:cNvPr>
          <p:cNvSpPr txBox="1"/>
          <p:nvPr/>
        </p:nvSpPr>
        <p:spPr>
          <a:xfrm>
            <a:off x="1525322" y="5257138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62598-454F-421B-86CF-00E6BF58043A}"/>
              </a:ext>
            </a:extLst>
          </p:cNvPr>
          <p:cNvSpPr txBox="1"/>
          <p:nvPr/>
        </p:nvSpPr>
        <p:spPr>
          <a:xfrm>
            <a:off x="2463185" y="5257138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5BAB2-D079-488A-A0C2-80D76DB4ADFE}"/>
              </a:ext>
            </a:extLst>
          </p:cNvPr>
          <p:cNvSpPr txBox="1"/>
          <p:nvPr/>
        </p:nvSpPr>
        <p:spPr>
          <a:xfrm>
            <a:off x="2952239" y="52607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X</a:t>
            </a:r>
            <a:endParaRPr lang="ru-RU" sz="1400" b="1" baseline="-25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CBE28-1859-401C-919C-EBA7643F0702}"/>
              </a:ext>
            </a:extLst>
          </p:cNvPr>
          <p:cNvSpPr txBox="1"/>
          <p:nvPr/>
        </p:nvSpPr>
        <p:spPr>
          <a:xfrm>
            <a:off x="3394530" y="5254675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844B2-CFFD-478D-B7F2-FA50BC0857F1}"/>
              </a:ext>
            </a:extLst>
          </p:cNvPr>
          <p:cNvSpPr txBox="1"/>
          <p:nvPr/>
        </p:nvSpPr>
        <p:spPr>
          <a:xfrm>
            <a:off x="4335998" y="5254675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1391C-D9DE-4061-874F-658D98B910D7}"/>
              </a:ext>
            </a:extLst>
          </p:cNvPr>
          <p:cNvSpPr txBox="1"/>
          <p:nvPr/>
        </p:nvSpPr>
        <p:spPr>
          <a:xfrm>
            <a:off x="5278626" y="5264314"/>
            <a:ext cx="3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6</a:t>
            </a:r>
            <a:endParaRPr lang="ru-RU" sz="14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E80CA-8B01-4ED1-B1E1-7D462E42E2AF}"/>
              </a:ext>
            </a:extLst>
          </p:cNvPr>
          <p:cNvSpPr txBox="1"/>
          <p:nvPr/>
        </p:nvSpPr>
        <p:spPr>
          <a:xfrm>
            <a:off x="410158" y="5085300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1</a:t>
            </a:r>
            <a:endParaRPr lang="ru-RU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02F19-755D-4DF1-B73D-6F23B430C067}"/>
              </a:ext>
            </a:extLst>
          </p:cNvPr>
          <p:cNvSpPr txBox="1"/>
          <p:nvPr/>
        </p:nvSpPr>
        <p:spPr>
          <a:xfrm>
            <a:off x="414914" y="4467459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2</a:t>
            </a:r>
            <a:endParaRPr lang="ru-RU" sz="1400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BE801-EA3E-4B4C-BF68-361DDDC4BD9F}"/>
              </a:ext>
            </a:extLst>
          </p:cNvPr>
          <p:cNvSpPr txBox="1"/>
          <p:nvPr/>
        </p:nvSpPr>
        <p:spPr>
          <a:xfrm>
            <a:off x="415512" y="4076246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3</a:t>
            </a:r>
            <a:endParaRPr lang="ru-RU" sz="1400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2CA01B-7657-4C2C-A557-D00E69A62398}"/>
              </a:ext>
            </a:extLst>
          </p:cNvPr>
          <p:cNvSpPr txBox="1"/>
          <p:nvPr/>
        </p:nvSpPr>
        <p:spPr>
          <a:xfrm>
            <a:off x="477060" y="3519871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y</a:t>
            </a:r>
            <a:endParaRPr lang="ru-RU" sz="1400" b="1" baseline="-250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5B16F-8D28-468C-B010-61484349D84A}"/>
              </a:ext>
            </a:extLst>
          </p:cNvPr>
          <p:cNvSpPr txBox="1"/>
          <p:nvPr/>
        </p:nvSpPr>
        <p:spPr>
          <a:xfrm>
            <a:off x="415512" y="2969408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4</a:t>
            </a:r>
            <a:endParaRPr lang="ru-RU" sz="140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648E57-3D0A-4EE6-BA5E-E60556A20E3D}"/>
              </a:ext>
            </a:extLst>
          </p:cNvPr>
          <p:cNvSpPr txBox="1"/>
          <p:nvPr/>
        </p:nvSpPr>
        <p:spPr>
          <a:xfrm>
            <a:off x="414914" y="2703054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5</a:t>
            </a:r>
            <a:endParaRPr lang="ru-RU" sz="1400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711B81-946A-45B1-955A-00521C19CB3E}"/>
              </a:ext>
            </a:extLst>
          </p:cNvPr>
          <p:cNvSpPr txBox="1"/>
          <p:nvPr/>
        </p:nvSpPr>
        <p:spPr>
          <a:xfrm>
            <a:off x="422047" y="2340526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baseline="-25000" dirty="0"/>
              <a:t>6</a:t>
            </a:r>
            <a:endParaRPr lang="ru-RU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ИНТЕРПОЛЯЦИОННЫЙ ПОЛИНОМ ЛАГРАНЖА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8CAD1-6B48-4DAD-8694-A84B641C15BA}"/>
              </a:ext>
            </a:extLst>
          </p:cNvPr>
          <p:cNvSpPr txBox="1"/>
          <p:nvPr/>
        </p:nvSpPr>
        <p:spPr>
          <a:xfrm>
            <a:off x="293563" y="947766"/>
            <a:ext cx="9714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Это полином минимальной степени, принимающий данные значения в данном наборе точек.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Для </a:t>
            </a:r>
            <a:r>
              <a:rPr lang="en-US" sz="2400" i="1" dirty="0"/>
              <a:t>n+1</a:t>
            </a:r>
            <a:r>
              <a:rPr lang="ru-RU" sz="2400" dirty="0"/>
              <a:t> пар чисел (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, y</a:t>
            </a:r>
            <a:r>
              <a:rPr lang="en-US" sz="2400" i="1" baseline="-25000" dirty="0"/>
              <a:t>0</a:t>
            </a:r>
            <a:r>
              <a:rPr lang="ru-RU" sz="2400" dirty="0"/>
              <a:t>)</a:t>
            </a:r>
            <a:r>
              <a:rPr lang="en-US" sz="2400" dirty="0"/>
              <a:t>, (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i="1" dirty="0"/>
              <a:t>, y</a:t>
            </a:r>
            <a:r>
              <a:rPr lang="en-US" sz="2400" i="1" baseline="-25000" dirty="0"/>
              <a:t>1</a:t>
            </a:r>
            <a:r>
              <a:rPr lang="en-US" sz="2400" dirty="0"/>
              <a:t>)…(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,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n</a:t>
            </a:r>
            <a:r>
              <a:rPr lang="en-US" sz="2400" dirty="0"/>
              <a:t>)</a:t>
            </a:r>
            <a:r>
              <a:rPr lang="ru-RU" sz="2400" dirty="0"/>
              <a:t>, где все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ru-RU" sz="2400" dirty="0"/>
              <a:t> различны, существует единственный полином </a:t>
            </a:r>
            <a:r>
              <a:rPr lang="en-US" sz="2400" i="1" dirty="0"/>
              <a:t>L(x)</a:t>
            </a:r>
            <a:r>
              <a:rPr lang="en-US" sz="2400" dirty="0"/>
              <a:t> </a:t>
            </a:r>
            <a:r>
              <a:rPr lang="ru-RU" sz="2400" dirty="0"/>
              <a:t>степени </a:t>
            </a:r>
            <a:r>
              <a:rPr lang="en-US" sz="2400" i="1" dirty="0"/>
              <a:t>n</a:t>
            </a:r>
            <a:r>
              <a:rPr lang="ru-RU" sz="2400" dirty="0"/>
              <a:t>, </a:t>
            </a:r>
            <a:br>
              <a:rPr lang="ru-RU" sz="2400" dirty="0"/>
            </a:br>
            <a:r>
              <a:rPr lang="ru-RU" sz="2400" dirty="0"/>
              <a:t>для которого </a:t>
            </a:r>
            <a:r>
              <a:rPr lang="en-US" sz="2400" i="1" dirty="0"/>
              <a:t>L(x</a:t>
            </a:r>
            <a:r>
              <a:rPr lang="en-US" sz="2400" i="1" baseline="-25000" dirty="0"/>
              <a:t>i</a:t>
            </a:r>
            <a:r>
              <a:rPr lang="en-US" sz="2400" i="1" dirty="0"/>
              <a:t>)</a:t>
            </a:r>
            <a:r>
              <a:rPr lang="ru-RU" sz="2400" i="1" dirty="0"/>
              <a:t> </a:t>
            </a:r>
            <a:r>
              <a:rPr lang="en-US" sz="2400" i="1" dirty="0"/>
              <a:t>=</a:t>
            </a:r>
            <a:r>
              <a:rPr lang="ru-RU" sz="2400" i="1" dirty="0"/>
              <a:t>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18BF4CA-3420-4C76-A9D3-86D351A97195}"/>
              </a:ext>
            </a:extLst>
          </p:cNvPr>
          <p:cNvSpPr/>
          <p:nvPr/>
        </p:nvSpPr>
        <p:spPr>
          <a:xfrm>
            <a:off x="685715" y="5664873"/>
            <a:ext cx="100099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/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где </a:t>
            </a:r>
            <a:r>
              <a:rPr lang="ru-RU" altLang="ru-RU" sz="2000" i="1" dirty="0">
                <a:latin typeface="Arial" pitchFamily="34" charset="0"/>
                <a:ea typeface="Times New Roman" pitchFamily="18" charset="0"/>
              </a:rPr>
              <a:t>L</a:t>
            </a:r>
            <a:r>
              <a:rPr lang="en-US" altLang="ru-RU" sz="2000" i="1" baseline="-30000" dirty="0" err="1">
                <a:latin typeface="Arial" pitchFamily="34" charset="0"/>
                <a:ea typeface="Times New Roman" pitchFamily="18" charset="0"/>
              </a:rPr>
              <a:t>i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(</a:t>
            </a:r>
            <a:r>
              <a:rPr lang="ru-RU" altLang="ru-RU" sz="2000" i="1" dirty="0">
                <a:latin typeface="Arial" pitchFamily="34" charset="0"/>
                <a:ea typeface="Times New Roman" pitchFamily="18" charset="0"/>
              </a:rPr>
              <a:t>x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) – множитель Лагранжа, </a:t>
            </a:r>
            <a:endParaRPr lang="en-US" altLang="ru-RU" sz="2000" dirty="0">
              <a:latin typeface="Arial" pitchFamily="34" charset="0"/>
              <a:ea typeface="Times New Roman" pitchFamily="18" charset="0"/>
            </a:endParaRPr>
          </a:p>
          <a:p>
            <a:pPr lvl="0" algn="just" eaLnBrk="0" hangingPunct="0"/>
            <a:r>
              <a:rPr lang="en-US" altLang="ru-RU" sz="2000" dirty="0">
                <a:latin typeface="Arial" pitchFamily="34" charset="0"/>
                <a:ea typeface="Times New Roman" pitchFamily="18" charset="0"/>
              </a:rPr>
              <a:t>      x 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– текущая точка для</a:t>
            </a:r>
            <a:r>
              <a:rPr lang="en-US" altLang="ru-RU" sz="2000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000" dirty="0">
                <a:latin typeface="Arial" pitchFamily="34" charset="0"/>
                <a:ea typeface="Times New Roman" pitchFamily="18" charset="0"/>
              </a:rPr>
              <a:t>интерполирования</a:t>
            </a:r>
            <a:endParaRPr lang="ru-RU" altLang="ru-RU" sz="2000" dirty="0">
              <a:latin typeface="Arial" pitchFamily="34" charset="0"/>
            </a:endParaRPr>
          </a:p>
          <a:p>
            <a:pPr lvl="0" eaLnBrk="0" hangingPunct="0"/>
            <a:endParaRPr lang="en-US" altLang="ru-RU" sz="2000" dirty="0">
              <a:latin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500C4E-1434-4B74-B222-C0D2706DC6F9}"/>
                  </a:ext>
                </a:extLst>
              </p:cNvPr>
              <p:cNvSpPr txBox="1"/>
              <p:nvPr/>
            </p:nvSpPr>
            <p:spPr>
              <a:xfrm>
                <a:off x="4045360" y="2841852"/>
                <a:ext cx="3443187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ru-RU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500C4E-1434-4B74-B222-C0D2706D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360" y="2841852"/>
                <a:ext cx="3443187" cy="1174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58E3D-3206-4FA9-B2DB-9FB26A24E9DD}"/>
                  </a:ext>
                </a:extLst>
              </p:cNvPr>
              <p:cNvSpPr txBox="1"/>
              <p:nvPr/>
            </p:nvSpPr>
            <p:spPr>
              <a:xfrm>
                <a:off x="970896" y="4226656"/>
                <a:ext cx="9592113" cy="1268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</m:eqAr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58E3D-3206-4FA9-B2DB-9FB26A24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96" y="4226656"/>
                <a:ext cx="9592113" cy="12686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48EFA-5DBD-4444-A330-9F8026DC1141}"/>
              </a:ext>
            </a:extLst>
          </p:cNvPr>
          <p:cNvSpPr txBox="1"/>
          <p:nvPr/>
        </p:nvSpPr>
        <p:spPr>
          <a:xfrm flipH="1">
            <a:off x="1029010" y="1189973"/>
            <a:ext cx="896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Дана таблица значений теплоёмкости вещества в зависимости от температуры </a:t>
            </a:r>
            <a:r>
              <a:rPr lang="ru-RU" altLang="ru-RU" sz="2400" i="1" dirty="0" err="1">
                <a:latin typeface="Arial" pitchFamily="34" charset="0"/>
                <a:ea typeface="Times New Roman" pitchFamily="18" charset="0"/>
              </a:rPr>
              <a:t>C</a:t>
            </a:r>
            <a:r>
              <a:rPr lang="ru-RU" altLang="ru-RU" sz="2400" i="1" baseline="-30000" dirty="0" err="1">
                <a:latin typeface="Arial" pitchFamily="34" charset="0"/>
                <a:ea typeface="Times New Roman" pitchFamily="18" charset="0"/>
              </a:rPr>
              <a:t>p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=</a:t>
            </a:r>
            <a:r>
              <a:rPr lang="en-US" altLang="ru-RU" sz="2400" i="1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f(T)</a:t>
            </a:r>
            <a:r>
              <a:rPr lang="ru-RU" altLang="ru-RU" sz="2400" dirty="0">
                <a:latin typeface="Arial" pitchFamily="34" charset="0"/>
              </a:rPr>
              <a:t>:</a:t>
            </a:r>
            <a:r>
              <a:rPr lang="en-US" sz="2400" dirty="0"/>
              <a:t> </a:t>
            </a:r>
            <a:endParaRPr lang="ru-RU" sz="24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066F573-9D0F-4D0F-9204-01E28BE3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70019"/>
              </p:ext>
            </p:extLst>
          </p:nvPr>
        </p:nvGraphicFramePr>
        <p:xfrm>
          <a:off x="3710940" y="2403363"/>
          <a:ext cx="4770120" cy="1029160"/>
        </p:xfrm>
        <a:graphic>
          <a:graphicData uri="http://schemas.openxmlformats.org/drawingml/2006/table">
            <a:tbl>
              <a:tblPr firstRow="1" firstCol="1" bandRow="1"/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400" i="1" baseline="-25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65.61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78.07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99.24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8AB6F-E69F-4019-8D51-F3FC1B61E829}"/>
              </a:ext>
            </a:extLst>
          </p:cNvPr>
          <p:cNvSpPr/>
          <p:nvPr/>
        </p:nvSpPr>
        <p:spPr>
          <a:xfrm>
            <a:off x="803130" y="3814916"/>
            <a:ext cx="8157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Вычислить значение теплоёмкости в точке </a:t>
            </a:r>
            <a:r>
              <a:rPr lang="ru-RU" altLang="ru-RU" sz="2400" i="1" dirty="0">
                <a:latin typeface="Arial" pitchFamily="34" charset="0"/>
                <a:ea typeface="Times New Roman" pitchFamily="18" charset="0"/>
              </a:rPr>
              <a:t>Т</a:t>
            </a:r>
            <a:r>
              <a:rPr lang="en-US" altLang="ru-RU" sz="2400" i="1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=</a:t>
            </a:r>
            <a:r>
              <a:rPr lang="en-US" altLang="ru-RU" sz="2400" dirty="0">
                <a:latin typeface="Arial" pitchFamily="34" charset="0"/>
                <a:ea typeface="Times New Roman" pitchFamily="18" charset="0"/>
              </a:rPr>
              <a:t> </a:t>
            </a:r>
            <a:r>
              <a:rPr lang="ru-RU" altLang="ru-RU" sz="2400" dirty="0">
                <a:latin typeface="Arial" pitchFamily="34" charset="0"/>
                <a:ea typeface="Times New Roman" pitchFamily="18" charset="0"/>
              </a:rPr>
              <a:t>450 К.</a:t>
            </a:r>
            <a:endParaRPr lang="ru-RU" altLang="ru-RU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3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066F573-9D0F-4D0F-9204-01E28BE3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94668"/>
              </p:ext>
            </p:extLst>
          </p:nvPr>
        </p:nvGraphicFramePr>
        <p:xfrm>
          <a:off x="838200" y="947766"/>
          <a:ext cx="4770120" cy="1029160"/>
        </p:xfrm>
        <a:graphic>
          <a:graphicData uri="http://schemas.openxmlformats.org/drawingml/2006/table">
            <a:tbl>
              <a:tblPr firstRow="1" firstCol="1" bandRow="1"/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2400" i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400" i="1" baseline="-25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52.89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65.61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78.07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99.24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726A84-8222-45C7-8C4D-87E0F114D576}"/>
                  </a:ext>
                </a:extLst>
              </p:cNvPr>
              <p:cNvSpPr txBox="1"/>
              <p:nvPr/>
            </p:nvSpPr>
            <p:spPr>
              <a:xfrm>
                <a:off x="5766954" y="947766"/>
                <a:ext cx="3820469" cy="1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726A84-8222-45C7-8C4D-87E0F114D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947766"/>
                <a:ext cx="3820469" cy="122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9A33E-08FE-4CDD-A442-CDC9CFC4108E}"/>
                  </a:ext>
                </a:extLst>
              </p:cNvPr>
              <p:cNvSpPr txBox="1"/>
              <p:nvPr/>
            </p:nvSpPr>
            <p:spPr>
              <a:xfrm>
                <a:off x="1436487" y="2598504"/>
                <a:ext cx="804637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52.89∙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9A33E-08FE-4CDD-A442-CDC9CFC4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87" y="2598504"/>
                <a:ext cx="8046370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6667F-BF9D-44D1-AF63-DBCD089E87A4}"/>
                  </a:ext>
                </a:extLst>
              </p:cNvPr>
              <p:cNvSpPr txBox="1"/>
              <p:nvPr/>
            </p:nvSpPr>
            <p:spPr>
              <a:xfrm>
                <a:off x="2325641" y="3447396"/>
                <a:ext cx="69985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65.61∙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400−500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6667F-BF9D-44D1-AF63-DBCD089E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1" y="3447396"/>
                <a:ext cx="6998583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F147E-09D9-4809-8189-E46F251CD078}"/>
                  </a:ext>
                </a:extLst>
              </p:cNvPr>
              <p:cNvSpPr txBox="1"/>
              <p:nvPr/>
            </p:nvSpPr>
            <p:spPr>
              <a:xfrm>
                <a:off x="2325640" y="4294358"/>
                <a:ext cx="69985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78.07∙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450−600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500−600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AF147E-09D9-4809-8189-E46F251CD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0" y="4294358"/>
                <a:ext cx="6998583" cy="768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0CED1-9E50-42A3-9349-2827019E7F15}"/>
                  </a:ext>
                </a:extLst>
              </p:cNvPr>
              <p:cNvSpPr txBox="1"/>
              <p:nvPr/>
            </p:nvSpPr>
            <p:spPr>
              <a:xfrm>
                <a:off x="2325640" y="5141241"/>
                <a:ext cx="818313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99.24∙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450−300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450−500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600−300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600−400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600−500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=71.3119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0CED1-9E50-42A3-9349-2827019E7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40" y="5141241"/>
                <a:ext cx="8183138" cy="768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70295"/>
              </p:ext>
            </p:extLst>
          </p:nvPr>
        </p:nvGraphicFramePr>
        <p:xfrm>
          <a:off x="3124200" y="147626"/>
          <a:ext cx="8067805" cy="655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80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interpolate(x, y: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x_: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&lt;&gt; i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product *= (x_ - x[j]) / (x[i] - x[j]);      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+= y[i] * product;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product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52.89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65.61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78.07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99.24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interpolate(x, y, 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450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х = 450 y =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х = 450 y = 71.311875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894728"/>
            <a:ext cx="12192000" cy="4076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 1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Используя интерполяционный полином Лагранжа определите значения переменной Y при следующих значениях переменной X: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i="1" dirty="0">
                <a:solidFill>
                  <a:schemeClr val="bg1"/>
                </a:solidFill>
              </a:rPr>
              <a:t>X = 0.85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i="1" dirty="0">
                <a:solidFill>
                  <a:schemeClr val="bg1"/>
                </a:solidFill>
              </a:rPr>
              <a:t>X = 1.27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718C5D5-B9F1-43E4-A649-5EB32994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15966"/>
              </p:ext>
            </p:extLst>
          </p:nvPr>
        </p:nvGraphicFramePr>
        <p:xfrm>
          <a:off x="1495991" y="3855070"/>
          <a:ext cx="8474433" cy="87249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70403">
                  <a:extLst>
                    <a:ext uri="{9D8B030D-6E8A-4147-A177-3AD203B41FA5}">
                      <a16:colId xmlns:a16="http://schemas.microsoft.com/office/drawing/2014/main" val="285761244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736503192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838288105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913866653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438675262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32548311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209476043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1361454261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621453938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807988765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359803089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u="none" strike="noStrike" dirty="0">
                          <a:effectLst/>
                        </a:rPr>
                        <a:t>Х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0.71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0.81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0.91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1.01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1.11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1.21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1.31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1.41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1.51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1.61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74449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u="none" strike="noStrike" dirty="0">
                          <a:effectLst/>
                        </a:rPr>
                        <a:t>У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2.03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2.25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2.48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2.75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3.03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3.35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3.71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4.10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4.53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5.00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25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75256"/>
            <a:ext cx="12192000" cy="499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  <a:r>
              <a:rPr lang="en-US" dirty="0"/>
              <a:t> 2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8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Дана зависимость теплоемкости от температуры: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15A5F8D-71F6-4B45-93C9-8159016B3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2724"/>
              </p:ext>
            </p:extLst>
          </p:nvPr>
        </p:nvGraphicFramePr>
        <p:xfrm>
          <a:off x="1294607" y="2227846"/>
          <a:ext cx="9602786" cy="7880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69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540856365"/>
                    </a:ext>
                  </a:extLst>
                </a:gridCol>
                <a:gridCol w="1222240">
                  <a:extLst>
                    <a:ext uri="{9D8B030D-6E8A-4147-A177-3AD203B41FA5}">
                      <a16:colId xmlns:a16="http://schemas.microsoft.com/office/drawing/2014/main" val="490801313"/>
                    </a:ext>
                  </a:extLst>
                </a:gridCol>
              </a:tblGrid>
              <a:tr h="26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</a:t>
                      </a:r>
                      <a:r>
                        <a:rPr lang="ru-RU" sz="2400" dirty="0">
                          <a:effectLst/>
                        </a:rPr>
                        <a:t>,</a:t>
                      </a:r>
                      <a:r>
                        <a:rPr lang="ru-RU" sz="2400" baseline="0" dirty="0">
                          <a:effectLst/>
                        </a:rPr>
                        <a:t> К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3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4</a:t>
                      </a:r>
                      <a:r>
                        <a:rPr lang="en-US" sz="2400" dirty="0">
                          <a:effectLst/>
                        </a:rPr>
                        <a:t>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500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</a:t>
                      </a:r>
                      <a:r>
                        <a:rPr lang="en-US" sz="2400" baseline="-25000" dirty="0" err="1">
                          <a:effectLst/>
                        </a:rPr>
                        <a:t>p</a:t>
                      </a:r>
                      <a:r>
                        <a:rPr lang="ru-RU" sz="2400" baseline="0" dirty="0">
                          <a:effectLst/>
                        </a:rPr>
                        <a:t>, Дж/(</a:t>
                      </a:r>
                      <a:r>
                        <a:rPr lang="ru-RU" sz="2400" baseline="0" dirty="0" err="1">
                          <a:effectLst/>
                        </a:rPr>
                        <a:t>моль∙К</a:t>
                      </a:r>
                      <a:r>
                        <a:rPr lang="ru-RU" sz="2400" baseline="0" dirty="0">
                          <a:effectLst/>
                        </a:rPr>
                        <a:t>)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6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95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05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17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25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46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7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r>
                        <a:rPr lang="ru-RU" sz="2400" dirty="0">
                          <a:effectLst/>
                        </a:rPr>
                        <a:t>69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160585-3CB1-42E7-8199-132C685935CD}"/>
              </a:ext>
            </a:extLst>
          </p:cNvPr>
          <p:cNvSpPr/>
          <p:nvPr/>
        </p:nvSpPr>
        <p:spPr>
          <a:xfrm>
            <a:off x="850609" y="3549685"/>
            <a:ext cx="1004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формулы Лагранжа определить значение теплоемкости</a:t>
            </a:r>
            <a:r>
              <a:rPr lang="en-US" sz="2400" dirty="0"/>
              <a:t> </a:t>
            </a:r>
            <a:r>
              <a:rPr lang="ru-RU" sz="2400" dirty="0"/>
              <a:t>при изменении Т в интервале от 100 до 600 с шагом 50</a:t>
            </a:r>
            <a:r>
              <a:rPr lang="en-US" sz="2400" dirty="0"/>
              <a:t> K</a:t>
            </a:r>
            <a:r>
              <a:rPr lang="ru-RU" sz="2400" dirty="0"/>
              <a:t>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533A7D-CCE4-4443-BC02-7733CA76CCA3}"/>
              </a:ext>
            </a:extLst>
          </p:cNvPr>
          <p:cNvSpPr/>
          <p:nvPr/>
        </p:nvSpPr>
        <p:spPr>
          <a:xfrm>
            <a:off x="850608" y="4569205"/>
            <a:ext cx="10046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Построить график в </a:t>
            </a:r>
            <a:r>
              <a:rPr lang="en-US" sz="2400" dirty="0"/>
              <a:t>Excel </a:t>
            </a:r>
            <a:r>
              <a:rPr lang="ru-RU" sz="2400" dirty="0"/>
              <a:t>по</a:t>
            </a:r>
            <a:r>
              <a:rPr lang="en-US" sz="2400" dirty="0"/>
              <a:t> </a:t>
            </a:r>
            <a:r>
              <a:rPr lang="ru-RU" sz="2400" dirty="0"/>
              <a:t>исходным данным и  результатам интерполяции.</a:t>
            </a:r>
          </a:p>
        </p:txBody>
      </p:sp>
    </p:spTree>
    <p:extLst>
      <p:ext uri="{BB962C8B-B14F-4D97-AF65-F5344CB8AC3E}">
        <p14:creationId xmlns:p14="http://schemas.microsoft.com/office/powerpoint/2010/main" val="381874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12285</TotalTime>
  <Words>575</Words>
  <Application>Microsoft Office PowerPoint</Application>
  <PresentationFormat>Широкоэкранный</PresentationFormat>
  <Paragraphs>154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ЗАДАЧА ИНТЕРПОЛЯЦИИ</vt:lpstr>
      <vt:lpstr>ИНТЕРПОЛЯЦИОННЫЙ ПОЛИНОМ ЛАГРАНЖА</vt:lpstr>
      <vt:lpstr>ПРИМЕР</vt:lpstr>
      <vt:lpstr>РЕШЕНИЕ</vt:lpstr>
      <vt:lpstr>РЕАЛИЗАЦИЯ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412</cp:revision>
  <dcterms:created xsi:type="dcterms:W3CDTF">2020-11-19T09:51:55Z</dcterms:created>
  <dcterms:modified xsi:type="dcterms:W3CDTF">2021-04-23T15:46:30Z</dcterms:modified>
</cp:coreProperties>
</file>